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77" r:id="rId2"/>
    <p:sldId id="265" r:id="rId3"/>
    <p:sldId id="257" r:id="rId4"/>
    <p:sldId id="256" r:id="rId5"/>
    <p:sldId id="259" r:id="rId6"/>
    <p:sldId id="260" r:id="rId7"/>
    <p:sldId id="262" r:id="rId8"/>
    <p:sldId id="261" r:id="rId9"/>
    <p:sldId id="258" r:id="rId10"/>
    <p:sldId id="264" r:id="rId11"/>
    <p:sldId id="281" r:id="rId12"/>
    <p:sldId id="267" r:id="rId13"/>
    <p:sldId id="266" r:id="rId14"/>
    <p:sldId id="276" r:id="rId15"/>
    <p:sldId id="275" r:id="rId16"/>
    <p:sldId id="268" r:id="rId17"/>
    <p:sldId id="274" r:id="rId18"/>
    <p:sldId id="269" r:id="rId19"/>
    <p:sldId id="270" r:id="rId20"/>
    <p:sldId id="271" r:id="rId21"/>
    <p:sldId id="279" r:id="rId22"/>
    <p:sldId id="272" r:id="rId23"/>
    <p:sldId id="280" r:id="rId24"/>
    <p:sldId id="273" r:id="rId25"/>
    <p:sldId id="278"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73" d="100"/>
          <a:sy n="73" d="100"/>
        </p:scale>
        <p:origin x="-984"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7BC755-3E07-4A61-B32F-DB405D24A3AA}" type="datetimeFigureOut">
              <a:rPr lang="en-US" smtClean="0"/>
              <a:pPr/>
              <a:t>3/31/2010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EF1C3C-7231-4C8F-BA37-D04A61821E9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EF1C3C-7231-4C8F-BA37-D04A61821E9B}"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9EF1C3C-7231-4C8F-BA37-D04A61821E9B}"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25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EF1C3C-7231-4C8F-BA37-D04A61821E9B}"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1981200"/>
            <a:ext cx="9144000" cy="1600200"/>
          </a:xfrm>
          <a:prstGeom prst="rect">
            <a:avLst/>
          </a:prstGeom>
          <a:solidFill>
            <a:srgbClr val="84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F766B8A-5CB8-4D9F-9C60-F240662C88ED}" type="datetimeFigureOut">
              <a:rPr lang="en-US" smtClean="0"/>
              <a:pPr/>
              <a:t>3/31/2010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24659-B7F0-40DC-97E1-624E49A9E21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766B8A-5CB8-4D9F-9C60-F240662C88ED}" type="datetimeFigureOut">
              <a:rPr lang="en-US" smtClean="0"/>
              <a:pPr/>
              <a:t>3/31/2010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24659-B7F0-40DC-97E1-624E49A9E21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766B8A-5CB8-4D9F-9C60-F240662C88ED}" type="datetimeFigureOut">
              <a:rPr lang="en-US" smtClean="0"/>
              <a:pPr/>
              <a:t>3/31/2010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24659-B7F0-40DC-97E1-624E49A9E21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CF766B8A-5CB8-4D9F-9C60-F240662C88ED}" type="datetimeFigureOut">
              <a:rPr lang="en-US" smtClean="0"/>
              <a:pPr/>
              <a:t>3/31/2010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24659-B7F0-40DC-97E1-624E49A9E21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766B8A-5CB8-4D9F-9C60-F240662C88ED}" type="datetimeFigureOut">
              <a:rPr lang="en-US" smtClean="0"/>
              <a:pPr/>
              <a:t>3/31/2010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24659-B7F0-40DC-97E1-624E49A9E21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F766B8A-5CB8-4D9F-9C60-F240662C88ED}" type="datetimeFigureOut">
              <a:rPr lang="en-US" smtClean="0"/>
              <a:pPr/>
              <a:t>3/31/2010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24659-B7F0-40DC-97E1-624E49A9E21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F766B8A-5CB8-4D9F-9C60-F240662C88ED}" type="datetimeFigureOut">
              <a:rPr lang="en-US" smtClean="0"/>
              <a:pPr/>
              <a:t>3/31/2010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24659-B7F0-40DC-97E1-624E49A9E21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F766B8A-5CB8-4D9F-9C60-F240662C88ED}" type="datetimeFigureOut">
              <a:rPr lang="en-US" smtClean="0"/>
              <a:pPr/>
              <a:t>3/31/2010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D24659-B7F0-40DC-97E1-624E49A9E21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766B8A-5CB8-4D9F-9C60-F240662C88ED}" type="datetimeFigureOut">
              <a:rPr lang="en-US" smtClean="0"/>
              <a:pPr/>
              <a:t>3/31/2010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24659-B7F0-40DC-97E1-624E49A9E21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766B8A-5CB8-4D9F-9C60-F240662C88ED}" type="datetimeFigureOut">
              <a:rPr lang="en-US" smtClean="0"/>
              <a:pPr/>
              <a:t>3/31/2010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24659-B7F0-40DC-97E1-624E49A9E21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766B8A-5CB8-4D9F-9C60-F240662C88ED}" type="datetimeFigureOut">
              <a:rPr lang="en-US" smtClean="0"/>
              <a:pPr/>
              <a:t>3/31/2010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24659-B7F0-40DC-97E1-624E49A9E21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1"/>
          <p:cNvPicPr>
            <a:picLocks noChangeAspect="1" noChangeArrowheads="1"/>
          </p:cNvPicPr>
          <p:nvPr userDrawn="1"/>
        </p:nvPicPr>
        <p:blipFill>
          <a:blip r:embed="rId13" cstate="print"/>
          <a:srcRect/>
          <a:stretch>
            <a:fillRect/>
          </a:stretch>
        </p:blipFill>
        <p:spPr bwMode="auto">
          <a:xfrm>
            <a:off x="-1637" y="0"/>
            <a:ext cx="9147275" cy="6858000"/>
          </a:xfrm>
          <a:prstGeom prst="rect">
            <a:avLst/>
          </a:prstGeom>
          <a:noFill/>
          <a:ln w="9525">
            <a:noFill/>
            <a:miter lim="800000"/>
            <a:headEnd/>
            <a:tailEnd/>
          </a:ln>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766B8A-5CB8-4D9F-9C60-F240662C88ED}" type="datetimeFigureOut">
              <a:rPr lang="en-US" smtClean="0"/>
              <a:pPr/>
              <a:t>3/31/2010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24659-B7F0-40DC-97E1-624E49A9E21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hyperlink" Target="http://www.facebook.com/photo.php?pid=4546192&amp;id=517329133"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cs.purdue.edu/people/images/staff/mallus.jp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gracehopper.or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www.flickr.com/groups/ghc2009/pool/" TargetMode="External"/><Relationship Id="rId5" Type="http://schemas.openxmlformats.org/officeDocument/2006/relationships/hyperlink" Target="http://gracehopper.org/2010/about/about-grace-hopper/" TargetMode="External"/><Relationship Id="rId4" Type="http://schemas.openxmlformats.org/officeDocument/2006/relationships/hyperlink" Target="http://en.wikipedia.org/wiki/Grace_Hoppe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981200"/>
            <a:ext cx="9144000" cy="1600200"/>
          </a:xfrm>
          <a:prstGeom prst="rect">
            <a:avLst/>
          </a:prstGeom>
          <a:solidFill>
            <a:srgbClr val="84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2286000"/>
            <a:ext cx="9144000" cy="1143000"/>
          </a:xfrm>
        </p:spPr>
        <p:txBody>
          <a:bodyPr>
            <a:normAutofit fontScale="90000"/>
          </a:bodyPr>
          <a:lstStyle/>
          <a:p>
            <a:r>
              <a:rPr lang="en-US" sz="4700" dirty="0" smtClean="0"/>
              <a:t>Computer Science Women’s Network</a:t>
            </a:r>
            <a:r>
              <a:rPr lang="en-US" dirty="0" smtClean="0"/>
              <a:t/>
            </a:r>
            <a:br>
              <a:rPr lang="en-US" dirty="0" smtClean="0"/>
            </a:br>
            <a:r>
              <a:rPr lang="en-US" dirty="0" smtClean="0"/>
              <a:t> </a:t>
            </a:r>
            <a:r>
              <a:rPr lang="en-US" sz="3100" dirty="0" smtClean="0"/>
              <a:t>presents</a:t>
            </a:r>
            <a:endParaRPr lang="en-US" sz="3100" dirty="0"/>
          </a:p>
        </p:txBody>
      </p:sp>
      <p:sp>
        <p:nvSpPr>
          <p:cNvPr id="5" name="Subtitle 2"/>
          <p:cNvSpPr txBox="1">
            <a:spLocks/>
          </p:cNvSpPr>
          <p:nvPr/>
        </p:nvSpPr>
        <p:spPr>
          <a:xfrm>
            <a:off x="0" y="3886200"/>
            <a:ext cx="9144000" cy="1752600"/>
          </a:xfrm>
          <a:prstGeom prst="rect">
            <a:avLst/>
          </a:prstGeom>
          <a:solidFill>
            <a:schemeClr val="bg1">
              <a:alpha val="55000"/>
            </a:schemeClr>
          </a:solidFill>
        </p:spPr>
        <p:txBody>
          <a:bodyPr vert="horz" lIns="91440" tIns="45720" rIns="91440" bIns="45720" rtlCol="0">
            <a:normAutofit/>
          </a:bodyPr>
          <a:lstStyle/>
          <a:p>
            <a:pPr marL="342900" marR="0" lvl="0" indent="-342900" algn="ctr" defTabSz="914400" rtl="0" eaLnBrk="1" fontAlgn="auto" latinLnBrk="0" hangingPunct="1">
              <a:lnSpc>
                <a:spcPct val="100000"/>
              </a:lnSpc>
              <a:spcBef>
                <a:spcPct val="20000"/>
              </a:spcBef>
              <a:spcAft>
                <a:spcPts val="0"/>
              </a:spcAft>
              <a:buClrTx/>
              <a:buSzTx/>
              <a:tabLst/>
              <a:defRPr/>
            </a:pPr>
            <a:r>
              <a:rPr kumimoji="0" lang="en-US" sz="4000" b="0" i="0" u="none" strike="noStrike" kern="1200" cap="none" spc="0" normalizeH="0" baseline="0" noProof="0" dirty="0" smtClean="0">
                <a:ln>
                  <a:noFill/>
                </a:ln>
                <a:solidFill>
                  <a:schemeClr val="tx1"/>
                </a:solidFill>
                <a:effectLst/>
                <a:uLnTx/>
                <a:uFillTx/>
                <a:latin typeface="+mn-lt"/>
                <a:ea typeface="+mn-ea"/>
                <a:cs typeface="+mn-cs"/>
              </a:rPr>
              <a:t>GHC 2010:</a:t>
            </a:r>
          </a:p>
          <a:p>
            <a:pPr marL="342900" marR="0" lvl="0" indent="-342900" algn="ctr" defTabSz="914400" rtl="0" eaLnBrk="1" fontAlgn="auto" latinLnBrk="0" hangingPunct="1">
              <a:lnSpc>
                <a:spcPct val="100000"/>
              </a:lnSpc>
              <a:spcBef>
                <a:spcPct val="20000"/>
              </a:spcBef>
              <a:spcAft>
                <a:spcPts val="0"/>
              </a:spcAft>
              <a:buClrTx/>
              <a:buSzTx/>
              <a:tabLst/>
              <a:defRPr/>
            </a:pPr>
            <a:r>
              <a:rPr lang="en-US" sz="2800" noProof="0" dirty="0" smtClean="0"/>
              <a:t>Why you should go </a:t>
            </a:r>
          </a:p>
          <a:p>
            <a:pPr marL="342900" marR="0" lvl="0" indent="-342900" algn="ctr" defTabSz="914400" rtl="0" eaLnBrk="1" fontAlgn="auto" latinLnBrk="0" hangingPunct="1">
              <a:lnSpc>
                <a:spcPct val="100000"/>
              </a:lnSpc>
              <a:spcBef>
                <a:spcPct val="20000"/>
              </a:spcBef>
              <a:spcAft>
                <a:spcPts val="0"/>
              </a:spcAft>
              <a:buClrTx/>
              <a:buSzTx/>
              <a:tabLst/>
              <a:defRPr/>
            </a:pPr>
            <a:r>
              <a:rPr lang="en-US" sz="2800" noProof="0" dirty="0" smtClean="0"/>
              <a:t>&amp; how to get there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5" name="Picture 5"/>
          <p:cNvPicPr>
            <a:picLocks noChangeAspect="1" noChangeArrowheads="1"/>
          </p:cNvPicPr>
          <p:nvPr/>
        </p:nvPicPr>
        <p:blipFill>
          <a:blip r:embed="rId3" cstate="print"/>
          <a:srcRect/>
          <a:stretch>
            <a:fillRect/>
          </a:stretch>
        </p:blipFill>
        <p:spPr bwMode="auto">
          <a:xfrm>
            <a:off x="5458203" y="2209800"/>
            <a:ext cx="3685797" cy="4648200"/>
          </a:xfrm>
          <a:prstGeom prst="rect">
            <a:avLst/>
          </a:prstGeom>
          <a:noFill/>
          <a:ln w="9525">
            <a:noFill/>
            <a:miter lim="800000"/>
            <a:headEnd/>
            <a:tailEnd/>
          </a:ln>
        </p:spPr>
      </p:pic>
      <p:pic>
        <p:nvPicPr>
          <p:cNvPr id="15366" name="Picture 6"/>
          <p:cNvPicPr>
            <a:picLocks noChangeAspect="1" noChangeArrowheads="1"/>
          </p:cNvPicPr>
          <p:nvPr/>
        </p:nvPicPr>
        <p:blipFill>
          <a:blip r:embed="rId4" cstate="print"/>
          <a:srcRect/>
          <a:stretch>
            <a:fillRect/>
          </a:stretch>
        </p:blipFill>
        <p:spPr bwMode="auto">
          <a:xfrm>
            <a:off x="0" y="0"/>
            <a:ext cx="3381375" cy="4619625"/>
          </a:xfrm>
          <a:prstGeom prst="rect">
            <a:avLst/>
          </a:prstGeom>
          <a:noFill/>
          <a:ln w="9525">
            <a:noFill/>
            <a:miter lim="800000"/>
            <a:headEnd/>
            <a:tailEnd/>
          </a:ln>
        </p:spPr>
      </p:pic>
      <p:sp>
        <p:nvSpPr>
          <p:cNvPr id="9" name="Rectangle 8"/>
          <p:cNvSpPr/>
          <p:nvPr/>
        </p:nvSpPr>
        <p:spPr>
          <a:xfrm>
            <a:off x="0" y="6553201"/>
            <a:ext cx="4800600" cy="304800"/>
          </a:xfrm>
          <a:prstGeom prst="rect">
            <a:avLst/>
          </a:prstGeom>
          <a:solidFill>
            <a:schemeClr val="bg1">
              <a:alpha val="55000"/>
            </a:schemeClr>
          </a:solidFill>
        </p:spPr>
        <p:txBody>
          <a:bodyPr wrap="square">
            <a:spAutoFit/>
          </a:bodyPr>
          <a:lstStyle/>
          <a:p>
            <a:r>
              <a:rPr lang="en-US" sz="1400" i="1" dirty="0" smtClean="0"/>
              <a:t>Credits: </a:t>
            </a:r>
            <a:r>
              <a:rPr lang="en-US" sz="1400" i="1" dirty="0" err="1" smtClean="0"/>
              <a:t>Flickr</a:t>
            </a:r>
            <a:r>
              <a:rPr lang="en-US" sz="1400" i="1" dirty="0" smtClean="0"/>
              <a:t> GHC 2009 group, Mariana </a:t>
            </a:r>
            <a:r>
              <a:rPr lang="en-US" sz="1400" i="1" dirty="0" err="1" smtClean="0"/>
              <a:t>Sada</a:t>
            </a:r>
            <a:r>
              <a:rPr lang="en-US" sz="1400" i="1" dirty="0" smtClean="0"/>
              <a:t>, Emily Raymond</a:t>
            </a:r>
            <a:endParaRPr lang="en-US" sz="1400" i="1" dirty="0"/>
          </a:p>
        </p:txBody>
      </p:sp>
      <p:pic>
        <p:nvPicPr>
          <p:cNvPr id="15362" name="Picture 2" descr="http://photos-f.ak.fbcdn.net/hphotos-ak-ash1/hs282.ash1/20964_304575314133_517329133_4546191_5568640_n.jpg">
            <a:hlinkClick r:id="rId5"/>
          </p:cNvPr>
          <p:cNvPicPr>
            <a:picLocks noChangeAspect="1" noChangeArrowheads="1"/>
          </p:cNvPicPr>
          <p:nvPr/>
        </p:nvPicPr>
        <p:blipFill>
          <a:blip r:embed="rId6" cstate="print"/>
          <a:srcRect/>
          <a:stretch>
            <a:fillRect/>
          </a:stretch>
        </p:blipFill>
        <p:spPr bwMode="auto">
          <a:xfrm>
            <a:off x="2057400" y="1676400"/>
            <a:ext cx="4978399" cy="37338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6324600"/>
            <a:ext cx="1828800" cy="533400"/>
          </a:xfrm>
          <a:prstGeom prst="rect">
            <a:avLst/>
          </a:prstGeom>
          <a:solidFill>
            <a:schemeClr val="bg1">
              <a:alpha val="55000"/>
            </a:schemeClr>
          </a:solidFill>
        </p:spPr>
        <p:txBody>
          <a:bodyPr wrap="square">
            <a:spAutoFit/>
          </a:bodyPr>
          <a:lstStyle/>
          <a:p>
            <a:r>
              <a:rPr lang="en-US" sz="1400" i="1" dirty="0" smtClean="0"/>
              <a:t>Credits: </a:t>
            </a:r>
            <a:r>
              <a:rPr lang="en-US" sz="1400" i="1" dirty="0" err="1" smtClean="0"/>
              <a:t>Titapha</a:t>
            </a:r>
            <a:r>
              <a:rPr lang="en-US" sz="1400" i="1" dirty="0" smtClean="0"/>
              <a:t> </a:t>
            </a:r>
            <a:r>
              <a:rPr lang="en-US" sz="1400" i="1" dirty="0" err="1" smtClean="0"/>
              <a:t>Tiet</a:t>
            </a:r>
            <a:r>
              <a:rPr lang="en-US" sz="1400" i="1" dirty="0" smtClean="0"/>
              <a:t>, Emily Raymond</a:t>
            </a:r>
            <a:endParaRPr lang="en-US" sz="1400" i="1" dirty="0"/>
          </a:p>
        </p:txBody>
      </p:sp>
      <p:pic>
        <p:nvPicPr>
          <p:cNvPr id="4098" name="Picture 2"/>
          <p:cNvPicPr>
            <a:picLocks noChangeAspect="1" noChangeArrowheads="1"/>
          </p:cNvPicPr>
          <p:nvPr/>
        </p:nvPicPr>
        <p:blipFill>
          <a:blip r:embed="rId3"/>
          <a:srcRect/>
          <a:stretch>
            <a:fillRect/>
          </a:stretch>
        </p:blipFill>
        <p:spPr bwMode="auto">
          <a:xfrm>
            <a:off x="0" y="0"/>
            <a:ext cx="4752975" cy="35814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2000250" y="2865106"/>
            <a:ext cx="7143750" cy="3992894"/>
          </a:xfrm>
          <a:prstGeom prst="rect">
            <a:avLst/>
          </a:prstGeom>
          <a:noFill/>
          <a:ln w="9525">
            <a:noFill/>
            <a:miter lim="800000"/>
            <a:headEnd/>
            <a:tailEnd/>
          </a:ln>
          <a:effectLst/>
        </p:spPr>
      </p:pic>
      <p:pic>
        <p:nvPicPr>
          <p:cNvPr id="10" name="Picture 2"/>
          <p:cNvPicPr>
            <a:picLocks noChangeAspect="1" noChangeArrowheads="1"/>
          </p:cNvPicPr>
          <p:nvPr/>
        </p:nvPicPr>
        <p:blipFill>
          <a:blip r:embed="rId5"/>
          <a:srcRect/>
          <a:stretch>
            <a:fillRect/>
          </a:stretch>
        </p:blipFill>
        <p:spPr bwMode="auto">
          <a:xfrm>
            <a:off x="5181600" y="0"/>
            <a:ext cx="3429000" cy="30235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81000"/>
            <a:ext cx="9144000" cy="990600"/>
          </a:xfrm>
          <a:prstGeom prst="rect">
            <a:avLst/>
          </a:prstGeom>
          <a:solidFill>
            <a:srgbClr val="84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Networking</a:t>
            </a:r>
            <a:endParaRPr lang="en-US" dirty="0"/>
          </a:p>
        </p:txBody>
      </p:sp>
      <p:sp>
        <p:nvSpPr>
          <p:cNvPr id="3" name="Content Placeholder 2"/>
          <p:cNvSpPr>
            <a:spLocks noGrp="1"/>
          </p:cNvSpPr>
          <p:nvPr>
            <p:ph idx="1"/>
          </p:nvPr>
        </p:nvSpPr>
        <p:spPr>
          <a:xfrm>
            <a:off x="457200" y="1828800"/>
            <a:ext cx="3810000" cy="3048000"/>
          </a:xfrm>
          <a:solidFill>
            <a:schemeClr val="bg1">
              <a:alpha val="55000"/>
            </a:schemeClr>
          </a:solidFill>
        </p:spPr>
        <p:txBody>
          <a:bodyPr/>
          <a:lstStyle/>
          <a:p>
            <a:r>
              <a:rPr lang="en-US" dirty="0" smtClean="0"/>
              <a:t>Researchers?</a:t>
            </a:r>
          </a:p>
          <a:p>
            <a:r>
              <a:rPr lang="en-US" dirty="0" smtClean="0"/>
              <a:t>Companies?</a:t>
            </a:r>
          </a:p>
          <a:p>
            <a:r>
              <a:rPr lang="en-US" dirty="0" smtClean="0"/>
              <a:t>Grad schools?</a:t>
            </a:r>
          </a:p>
          <a:p>
            <a:endParaRPr lang="en-US" dirty="0"/>
          </a:p>
          <a:p>
            <a:pPr lvl="1"/>
            <a:r>
              <a:rPr lang="en-US" sz="3200" dirty="0" smtClean="0"/>
              <a:t>They’re all there. </a:t>
            </a:r>
          </a:p>
          <a:p>
            <a:pPr lvl="1"/>
            <a:endParaRPr lang="en-US" sz="3200" dirty="0" smtClean="0"/>
          </a:p>
        </p:txBody>
      </p:sp>
      <p:pic>
        <p:nvPicPr>
          <p:cNvPr id="12290" name="Picture 2" descr="Grace Hopper Celebration-87 by Gail-Carmichael."/>
          <p:cNvPicPr>
            <a:picLocks noChangeAspect="1" noChangeArrowheads="1"/>
          </p:cNvPicPr>
          <p:nvPr/>
        </p:nvPicPr>
        <p:blipFill>
          <a:blip r:embed="rId3" cstate="print"/>
          <a:srcRect/>
          <a:stretch>
            <a:fillRect/>
          </a:stretch>
        </p:blipFill>
        <p:spPr bwMode="auto">
          <a:xfrm>
            <a:off x="5029200" y="1524000"/>
            <a:ext cx="3429000" cy="5164157"/>
          </a:xfrm>
          <a:prstGeom prst="rect">
            <a:avLst/>
          </a:prstGeom>
          <a:noFill/>
        </p:spPr>
      </p:pic>
      <p:sp>
        <p:nvSpPr>
          <p:cNvPr id="6" name="Content Placeholder 2"/>
          <p:cNvSpPr txBox="1">
            <a:spLocks/>
          </p:cNvSpPr>
          <p:nvPr/>
        </p:nvSpPr>
        <p:spPr>
          <a:xfrm>
            <a:off x="457200" y="5334000"/>
            <a:ext cx="3581400" cy="685800"/>
          </a:xfrm>
          <a:prstGeom prst="rect">
            <a:avLst/>
          </a:prstGeom>
          <a:solidFill>
            <a:schemeClr val="bg1">
              <a:alpha val="55000"/>
            </a:schemeClr>
          </a:solidFill>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CONNECT project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81000"/>
            <a:ext cx="9144000" cy="990600"/>
          </a:xfrm>
          <a:prstGeom prst="rect">
            <a:avLst/>
          </a:prstGeom>
          <a:solidFill>
            <a:srgbClr val="84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228600"/>
            <a:ext cx="9144000" cy="1143000"/>
          </a:xfrm>
        </p:spPr>
        <p:txBody>
          <a:bodyPr/>
          <a:lstStyle/>
          <a:p>
            <a:r>
              <a:rPr lang="en-US" dirty="0" smtClean="0"/>
              <a:t>Research: New Investigators</a:t>
            </a:r>
            <a:endParaRPr lang="en-US" dirty="0"/>
          </a:p>
        </p:txBody>
      </p:sp>
      <p:sp>
        <p:nvSpPr>
          <p:cNvPr id="3" name="Content Placeholder 2"/>
          <p:cNvSpPr>
            <a:spLocks noGrp="1"/>
          </p:cNvSpPr>
          <p:nvPr>
            <p:ph idx="1"/>
          </p:nvPr>
        </p:nvSpPr>
        <p:spPr>
          <a:xfrm>
            <a:off x="457200" y="2514600"/>
            <a:ext cx="4495800" cy="2743200"/>
          </a:xfrm>
          <a:solidFill>
            <a:schemeClr val="bg1">
              <a:alpha val="55000"/>
            </a:schemeClr>
          </a:solidFill>
        </p:spPr>
        <p:txBody>
          <a:bodyPr/>
          <a:lstStyle/>
          <a:p>
            <a:r>
              <a:rPr lang="en-US" dirty="0" smtClean="0"/>
              <a:t>New researchers share what they’ve been working on</a:t>
            </a:r>
          </a:p>
          <a:p>
            <a:r>
              <a:rPr lang="en-US" dirty="0" smtClean="0"/>
              <a:t>Papers published in proceedings</a:t>
            </a:r>
          </a:p>
          <a:p>
            <a:pPr lvl="1">
              <a:buNone/>
            </a:pPr>
            <a:endParaRPr lang="en-US" dirty="0" smtClean="0"/>
          </a:p>
        </p:txBody>
      </p:sp>
      <p:pic>
        <p:nvPicPr>
          <p:cNvPr id="13315" name="Picture 3"/>
          <p:cNvPicPr>
            <a:picLocks noChangeAspect="1" noChangeArrowheads="1"/>
          </p:cNvPicPr>
          <p:nvPr/>
        </p:nvPicPr>
        <p:blipFill>
          <a:blip r:embed="rId3" cstate="print"/>
          <a:srcRect/>
          <a:stretch>
            <a:fillRect/>
          </a:stretch>
        </p:blipFill>
        <p:spPr bwMode="auto">
          <a:xfrm>
            <a:off x="5410200" y="1447800"/>
            <a:ext cx="3486455"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81000"/>
            <a:ext cx="9144000" cy="990600"/>
          </a:xfrm>
          <a:prstGeom prst="rect">
            <a:avLst/>
          </a:prstGeom>
          <a:solidFill>
            <a:srgbClr val="84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Research: Panels</a:t>
            </a:r>
            <a:endParaRPr lang="en-US" dirty="0"/>
          </a:p>
        </p:txBody>
      </p:sp>
      <p:pic>
        <p:nvPicPr>
          <p:cNvPr id="35843" name="Picture 3"/>
          <p:cNvPicPr>
            <a:picLocks noChangeAspect="1" noChangeArrowheads="1"/>
          </p:cNvPicPr>
          <p:nvPr/>
        </p:nvPicPr>
        <p:blipFill>
          <a:blip r:embed="rId3" cstate="print"/>
          <a:srcRect/>
          <a:stretch>
            <a:fillRect/>
          </a:stretch>
        </p:blipFill>
        <p:spPr bwMode="auto">
          <a:xfrm>
            <a:off x="1066800" y="2590800"/>
            <a:ext cx="6858000" cy="3333750"/>
          </a:xfrm>
          <a:prstGeom prst="rect">
            <a:avLst/>
          </a:prstGeom>
          <a:noFill/>
          <a:ln w="9525">
            <a:noFill/>
            <a:miter lim="800000"/>
            <a:headEnd/>
            <a:tailEnd/>
          </a:ln>
        </p:spPr>
      </p:pic>
      <p:sp>
        <p:nvSpPr>
          <p:cNvPr id="6" name="TextBox 5"/>
          <p:cNvSpPr txBox="1"/>
          <p:nvPr/>
        </p:nvSpPr>
        <p:spPr>
          <a:xfrm>
            <a:off x="1219200" y="6019800"/>
            <a:ext cx="6553200" cy="369332"/>
          </a:xfrm>
          <a:prstGeom prst="rect">
            <a:avLst/>
          </a:prstGeom>
          <a:solidFill>
            <a:schemeClr val="bg1">
              <a:alpha val="55000"/>
            </a:schemeClr>
          </a:solidFill>
        </p:spPr>
        <p:txBody>
          <a:bodyPr wrap="square" rtlCol="0">
            <a:spAutoFit/>
          </a:bodyPr>
          <a:lstStyle/>
          <a:p>
            <a:pPr algn="ctr"/>
            <a:r>
              <a:rPr lang="en-US" dirty="0" smtClean="0"/>
              <a:t>Open Source Communities panel (far left: alumna Valerie Fenwick)</a:t>
            </a:r>
            <a:endParaRPr lang="en-US" dirty="0"/>
          </a:p>
        </p:txBody>
      </p:sp>
      <p:sp>
        <p:nvSpPr>
          <p:cNvPr id="9" name="TextBox 8"/>
          <p:cNvSpPr txBox="1"/>
          <p:nvPr/>
        </p:nvSpPr>
        <p:spPr>
          <a:xfrm>
            <a:off x="914400" y="1905000"/>
            <a:ext cx="7162800" cy="523220"/>
          </a:xfrm>
          <a:prstGeom prst="rect">
            <a:avLst/>
          </a:prstGeom>
          <a:solidFill>
            <a:schemeClr val="bg1">
              <a:alpha val="55000"/>
            </a:schemeClr>
          </a:solidFill>
        </p:spPr>
        <p:txBody>
          <a:bodyPr wrap="square" rtlCol="0">
            <a:spAutoFit/>
          </a:bodyPr>
          <a:lstStyle/>
          <a:p>
            <a:pPr algn="ctr"/>
            <a:r>
              <a:rPr lang="en-US" sz="2800" dirty="0" smtClean="0"/>
              <a:t>Leaders in industry &amp; academia lead discussions</a:t>
            </a:r>
            <a:endParaRPr lang="en-US" sz="28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81000"/>
            <a:ext cx="9144000" cy="990600"/>
          </a:xfrm>
          <a:prstGeom prst="rect">
            <a:avLst/>
          </a:prstGeom>
          <a:solidFill>
            <a:srgbClr val="84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Research: Poster Session</a:t>
            </a:r>
            <a:endParaRPr lang="en-US" dirty="0"/>
          </a:p>
        </p:txBody>
      </p:sp>
      <p:sp>
        <p:nvSpPr>
          <p:cNvPr id="3" name="Content Placeholder 2"/>
          <p:cNvSpPr>
            <a:spLocks noGrp="1"/>
          </p:cNvSpPr>
          <p:nvPr>
            <p:ph idx="1"/>
          </p:nvPr>
        </p:nvSpPr>
        <p:spPr>
          <a:xfrm>
            <a:off x="1752600" y="1524000"/>
            <a:ext cx="5486400" cy="533400"/>
          </a:xfrm>
          <a:solidFill>
            <a:schemeClr val="bg1">
              <a:alpha val="55000"/>
            </a:schemeClr>
          </a:solidFill>
        </p:spPr>
        <p:txBody>
          <a:bodyPr>
            <a:normAutofit lnSpcReduction="10000"/>
          </a:bodyPr>
          <a:lstStyle/>
          <a:p>
            <a:pPr algn="ctr">
              <a:buNone/>
            </a:pPr>
            <a:r>
              <a:rPr lang="en-US" dirty="0" smtClean="0"/>
              <a:t>Student researchers present</a:t>
            </a:r>
          </a:p>
          <a:p>
            <a:pPr lvl="1" algn="ctr">
              <a:buNone/>
            </a:pPr>
            <a:endParaRPr lang="en-US" dirty="0" smtClean="0"/>
          </a:p>
        </p:txBody>
      </p:sp>
      <p:pic>
        <p:nvPicPr>
          <p:cNvPr id="2051" name="Picture 3"/>
          <p:cNvPicPr>
            <a:picLocks noChangeAspect="1" noChangeArrowheads="1"/>
          </p:cNvPicPr>
          <p:nvPr/>
        </p:nvPicPr>
        <p:blipFill>
          <a:blip r:embed="rId3"/>
          <a:srcRect/>
          <a:stretch>
            <a:fillRect/>
          </a:stretch>
        </p:blipFill>
        <p:spPr bwMode="auto">
          <a:xfrm>
            <a:off x="1219200" y="2209800"/>
            <a:ext cx="6758796" cy="4467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81000"/>
            <a:ext cx="9144000" cy="990600"/>
          </a:xfrm>
          <a:prstGeom prst="rect">
            <a:avLst/>
          </a:prstGeom>
          <a:solidFill>
            <a:srgbClr val="84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Learning</a:t>
            </a:r>
            <a:endParaRPr lang="en-US" dirty="0"/>
          </a:p>
        </p:txBody>
      </p:sp>
      <p:sp>
        <p:nvSpPr>
          <p:cNvPr id="3" name="Content Placeholder 2"/>
          <p:cNvSpPr>
            <a:spLocks noGrp="1"/>
          </p:cNvSpPr>
          <p:nvPr>
            <p:ph idx="1"/>
          </p:nvPr>
        </p:nvSpPr>
        <p:spPr>
          <a:xfrm>
            <a:off x="457200" y="1524000"/>
            <a:ext cx="8305800" cy="4953000"/>
          </a:xfrm>
          <a:solidFill>
            <a:schemeClr val="bg1">
              <a:alpha val="55000"/>
            </a:schemeClr>
          </a:solidFill>
        </p:spPr>
        <p:txBody>
          <a:bodyPr>
            <a:normAutofit/>
          </a:bodyPr>
          <a:lstStyle/>
          <a:p>
            <a:r>
              <a:rPr lang="en-US" dirty="0" smtClean="0"/>
              <a:t>Tracks</a:t>
            </a:r>
          </a:p>
          <a:p>
            <a:pPr lvl="1"/>
            <a:r>
              <a:rPr lang="en-US" dirty="0" smtClean="0"/>
              <a:t>Academia: “Becoming an Academic Leader”</a:t>
            </a:r>
          </a:p>
          <a:p>
            <a:pPr lvl="1"/>
            <a:r>
              <a:rPr lang="en-US" dirty="0" smtClean="0"/>
              <a:t>Industry: “How We Did It: Breaking Through the Glass Ceiling”</a:t>
            </a:r>
          </a:p>
          <a:p>
            <a:pPr lvl="1"/>
            <a:r>
              <a:rPr lang="en-US" dirty="0" smtClean="0"/>
              <a:t>Tech: research presentations, open source forum, cloud &amp; distributed systems, etc.</a:t>
            </a:r>
          </a:p>
          <a:p>
            <a:pPr lvl="1"/>
            <a:r>
              <a:rPr lang="en-US" dirty="0" smtClean="0"/>
              <a:t>Student: “Mastering the Art of the Technical Interview”</a:t>
            </a:r>
          </a:p>
          <a:p>
            <a:pPr lvl="1"/>
            <a:r>
              <a:rPr lang="en-US" dirty="0" smtClean="0"/>
              <a:t>More: check out pages 158- 173, 277-279 of the 2009 Proceedings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81000"/>
            <a:ext cx="9144000" cy="990600"/>
          </a:xfrm>
          <a:prstGeom prst="rect">
            <a:avLst/>
          </a:prstGeom>
          <a:solidFill>
            <a:srgbClr val="84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Involvement</a:t>
            </a:r>
            <a:endParaRPr lang="en-US" dirty="0"/>
          </a:p>
        </p:txBody>
      </p:sp>
      <p:sp>
        <p:nvSpPr>
          <p:cNvPr id="3" name="Content Placeholder 2"/>
          <p:cNvSpPr>
            <a:spLocks noGrp="1"/>
          </p:cNvSpPr>
          <p:nvPr>
            <p:ph idx="1"/>
          </p:nvPr>
        </p:nvSpPr>
        <p:spPr>
          <a:xfrm>
            <a:off x="457200" y="1600200"/>
            <a:ext cx="8305800" cy="1219200"/>
          </a:xfrm>
          <a:solidFill>
            <a:schemeClr val="bg1">
              <a:alpha val="55000"/>
            </a:schemeClr>
          </a:solidFill>
        </p:spPr>
        <p:txBody>
          <a:bodyPr>
            <a:normAutofit/>
          </a:bodyPr>
          <a:lstStyle/>
          <a:p>
            <a:r>
              <a:rPr lang="en-US" dirty="0" smtClean="0"/>
              <a:t>Birds of a Feather sessions</a:t>
            </a:r>
          </a:p>
          <a:p>
            <a:pPr lvl="1"/>
            <a:r>
              <a:rPr lang="en-US" dirty="0" smtClean="0"/>
              <a:t>Informal discussions/networking to solve problems</a:t>
            </a:r>
          </a:p>
          <a:p>
            <a:endParaRPr lang="en-US" dirty="0"/>
          </a:p>
        </p:txBody>
      </p:sp>
      <p:pic>
        <p:nvPicPr>
          <p:cNvPr id="31745" name="Picture 1"/>
          <p:cNvPicPr>
            <a:picLocks noChangeAspect="1" noChangeArrowheads="1"/>
          </p:cNvPicPr>
          <p:nvPr/>
        </p:nvPicPr>
        <p:blipFill>
          <a:blip r:embed="rId3" cstate="print"/>
          <a:srcRect/>
          <a:stretch>
            <a:fillRect/>
          </a:stretch>
        </p:blipFill>
        <p:spPr bwMode="auto">
          <a:xfrm>
            <a:off x="4419600" y="3276600"/>
            <a:ext cx="4257675" cy="3171825"/>
          </a:xfrm>
          <a:prstGeom prst="rect">
            <a:avLst/>
          </a:prstGeom>
          <a:noFill/>
          <a:ln w="9525">
            <a:noFill/>
            <a:miter lim="800000"/>
            <a:headEnd/>
            <a:tailEnd/>
          </a:ln>
        </p:spPr>
      </p:pic>
      <p:sp>
        <p:nvSpPr>
          <p:cNvPr id="6" name="Content Placeholder 2"/>
          <p:cNvSpPr txBox="1">
            <a:spLocks/>
          </p:cNvSpPr>
          <p:nvPr/>
        </p:nvSpPr>
        <p:spPr>
          <a:xfrm>
            <a:off x="381000" y="3124200"/>
            <a:ext cx="3505200" cy="3429000"/>
          </a:xfrm>
          <a:prstGeom prst="rect">
            <a:avLst/>
          </a:prstGeom>
          <a:solidFill>
            <a:schemeClr val="bg1">
              <a:alpha val="55000"/>
            </a:schemeClr>
          </a:solidFill>
        </p:spPr>
        <p:txBody>
          <a:bodyPr vert="horz" lIns="91440" tIns="45720" rIns="91440" bIns="45720" rtlCol="0">
            <a:normAutofit fontScale="85000" lnSpcReduction="20000"/>
          </a:bodyPr>
          <a:lstStyle/>
          <a:p>
            <a:pPr marL="342900" indent="-342900">
              <a:spcBef>
                <a:spcPct val="20000"/>
              </a:spcBef>
              <a:buFont typeface="Arial" pitchFamily="34" charset="0"/>
              <a:buChar char="•"/>
            </a:pPr>
            <a:r>
              <a:rPr lang="en-US" sz="3200" dirty="0" smtClean="0"/>
              <a:t>Presentations on projects in:</a:t>
            </a:r>
          </a:p>
          <a:p>
            <a:pPr marL="800100" lvl="1" indent="-342900">
              <a:spcBef>
                <a:spcPct val="20000"/>
              </a:spcBef>
              <a:buFont typeface="Calibri" pitchFamily="34" charset="0"/>
              <a:buChar char="–"/>
            </a:pPr>
            <a:r>
              <a:rPr lang="en-US" sz="3200" dirty="0"/>
              <a:t>r</a:t>
            </a:r>
            <a:r>
              <a:rPr lang="en-US" sz="3200" dirty="0" smtClean="0"/>
              <a:t>eform</a:t>
            </a:r>
          </a:p>
          <a:p>
            <a:pPr marL="800100" lvl="1" indent="-342900">
              <a:spcBef>
                <a:spcPct val="20000"/>
              </a:spcBef>
              <a:buFont typeface="Calibri" pitchFamily="34" charset="0"/>
              <a:buChar char="–"/>
            </a:pPr>
            <a:r>
              <a:rPr lang="en-US" sz="3200" dirty="0" smtClean="0"/>
              <a:t>social impact </a:t>
            </a:r>
          </a:p>
          <a:p>
            <a:pPr marL="800100" lvl="1" indent="-342900">
              <a:spcBef>
                <a:spcPct val="20000"/>
              </a:spcBef>
              <a:buFont typeface="Calibri" pitchFamily="34" charset="0"/>
              <a:buChar char="–"/>
            </a:pPr>
            <a:r>
              <a:rPr lang="en-US" sz="3200" dirty="0" smtClean="0"/>
              <a:t>education </a:t>
            </a:r>
          </a:p>
          <a:p>
            <a:pPr marL="800100" lvl="1" indent="-342900">
              <a:spcBef>
                <a:spcPct val="20000"/>
              </a:spcBef>
              <a:buFont typeface="Calibri" pitchFamily="34" charset="0"/>
              <a:buChar char="–"/>
            </a:pPr>
            <a:r>
              <a:rPr lang="en-US" sz="3200" dirty="0" smtClean="0"/>
              <a:t>development</a:t>
            </a:r>
          </a:p>
          <a:p>
            <a:pPr marL="800100" lvl="1" indent="-342900">
              <a:spcBef>
                <a:spcPct val="20000"/>
              </a:spcBef>
              <a:buFont typeface="Calibri" pitchFamily="34" charset="0"/>
              <a:buChar char="–"/>
            </a:pPr>
            <a:r>
              <a:rPr lang="en-US" sz="3200" dirty="0" smtClean="0"/>
              <a:t>empowerment</a:t>
            </a:r>
          </a:p>
          <a:p>
            <a:pPr marL="800100" lvl="1" indent="-342900">
              <a:spcBef>
                <a:spcPct val="20000"/>
              </a:spcBef>
            </a:pPr>
            <a:r>
              <a:rPr lang="en-US" sz="3200" dirty="0" smtClean="0"/>
              <a:t>… all using CS</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438400"/>
            <a:ext cx="9144000" cy="1600200"/>
          </a:xfrm>
          <a:prstGeom prst="rect">
            <a:avLst/>
          </a:prstGeom>
          <a:solidFill>
            <a:srgbClr val="84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667000"/>
            <a:ext cx="8229600" cy="1143000"/>
          </a:xfrm>
        </p:spPr>
        <p:txBody>
          <a:bodyPr/>
          <a:lstStyle/>
          <a:p>
            <a:r>
              <a:rPr lang="en-US" dirty="0" smtClean="0"/>
              <a:t>How do I get there?</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38200" y="1371600"/>
            <a:ext cx="7467600" cy="861774"/>
          </a:xfrm>
          <a:prstGeom prst="rect">
            <a:avLst/>
          </a:prstGeom>
          <a:solidFill>
            <a:schemeClr val="bg1">
              <a:alpha val="55000"/>
            </a:schemeClr>
          </a:solidFill>
        </p:spPr>
        <p:txBody>
          <a:bodyPr wrap="square" rtlCol="0">
            <a:spAutoFit/>
          </a:bodyPr>
          <a:lstStyle/>
          <a:p>
            <a:pPr>
              <a:buFont typeface="Arial" pitchFamily="34" charset="0"/>
              <a:buChar char="•"/>
            </a:pPr>
            <a:r>
              <a:rPr lang="en-US" sz="3200" dirty="0" smtClean="0"/>
              <a:t>  Apply for a GHC scholarship</a:t>
            </a:r>
          </a:p>
          <a:p>
            <a:endParaRPr lang="en-US" dirty="0"/>
          </a:p>
        </p:txBody>
      </p:sp>
      <p:pic>
        <p:nvPicPr>
          <p:cNvPr id="9221" name="Picture 5"/>
          <p:cNvPicPr>
            <a:picLocks noChangeAspect="1" noChangeArrowheads="1"/>
          </p:cNvPicPr>
          <p:nvPr/>
        </p:nvPicPr>
        <p:blipFill>
          <a:blip r:embed="rId3" cstate="print"/>
          <a:srcRect/>
          <a:stretch>
            <a:fillRect/>
          </a:stretch>
        </p:blipFill>
        <p:spPr bwMode="auto">
          <a:xfrm>
            <a:off x="838200" y="2514600"/>
            <a:ext cx="7469798" cy="2759712"/>
          </a:xfrm>
          <a:prstGeom prst="rect">
            <a:avLst/>
          </a:prstGeom>
          <a:noFill/>
          <a:ln w="9525">
            <a:noFill/>
            <a:miter lim="800000"/>
            <a:headEnd/>
            <a:tailEnd/>
          </a:ln>
        </p:spPr>
      </p:pic>
      <p:sp>
        <p:nvSpPr>
          <p:cNvPr id="9" name="Rectangle 8"/>
          <p:cNvSpPr/>
          <p:nvPr/>
        </p:nvSpPr>
        <p:spPr>
          <a:xfrm>
            <a:off x="2209800" y="4495800"/>
            <a:ext cx="2286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438400"/>
            <a:ext cx="9144000" cy="1600200"/>
          </a:xfrm>
          <a:prstGeom prst="rect">
            <a:avLst/>
          </a:prstGeom>
          <a:solidFill>
            <a:srgbClr val="84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667000"/>
            <a:ext cx="8229600" cy="1143000"/>
          </a:xfrm>
        </p:spPr>
        <p:txBody>
          <a:bodyPr/>
          <a:lstStyle/>
          <a:p>
            <a:r>
              <a:rPr lang="en-US" dirty="0" smtClean="0"/>
              <a:t>What’s GHC?</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cstate="print"/>
          <a:srcRect/>
          <a:stretch>
            <a:fillRect/>
          </a:stretch>
        </p:blipFill>
        <p:spPr bwMode="auto">
          <a:xfrm>
            <a:off x="381000" y="304800"/>
            <a:ext cx="8382001" cy="6265504"/>
          </a:xfrm>
          <a:prstGeom prst="rect">
            <a:avLst/>
          </a:prstGeom>
          <a:noFill/>
          <a:ln w="9525">
            <a:noFill/>
            <a:miter lim="800000"/>
            <a:headEnd/>
            <a:tailEnd/>
          </a:ln>
        </p:spPr>
      </p:pic>
      <p:cxnSp>
        <p:nvCxnSpPr>
          <p:cNvPr id="7" name="Straight Connector 6"/>
          <p:cNvCxnSpPr/>
          <p:nvPr/>
        </p:nvCxnSpPr>
        <p:spPr>
          <a:xfrm>
            <a:off x="1143000" y="4114800"/>
            <a:ext cx="3886200"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43000" y="5257800"/>
            <a:ext cx="3505200"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86400" y="6096000"/>
            <a:ext cx="3124200" cy="369332"/>
          </a:xfrm>
          <a:prstGeom prst="rect">
            <a:avLst/>
          </a:prstGeom>
          <a:noFill/>
        </p:spPr>
        <p:txBody>
          <a:bodyPr wrap="square" rtlCol="0">
            <a:spAutoFit/>
          </a:bodyPr>
          <a:lstStyle/>
          <a:p>
            <a:r>
              <a:rPr lang="en-US" b="1" dirty="0" smtClean="0"/>
              <a:t>Stay tuned</a:t>
            </a:r>
            <a:endParaRPr lang="en-US" b="1" dirty="0"/>
          </a:p>
        </p:txBody>
      </p:sp>
      <p:cxnSp>
        <p:nvCxnSpPr>
          <p:cNvPr id="17" name="Straight Arrow Connector 16"/>
          <p:cNvCxnSpPr>
            <a:endCxn id="15" idx="1"/>
          </p:cNvCxnSpPr>
          <p:nvPr/>
        </p:nvCxnSpPr>
        <p:spPr>
          <a:xfrm>
            <a:off x="2667000" y="5257800"/>
            <a:ext cx="2819400" cy="1022866"/>
          </a:xfrm>
          <a:prstGeom prst="straightConnector1">
            <a:avLst/>
          </a:prstGeom>
          <a:ln w="57150">
            <a:solidFill>
              <a:srgbClr val="92D05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cstate="print"/>
          <a:srcRect/>
          <a:stretch>
            <a:fillRect/>
          </a:stretch>
        </p:blipFill>
        <p:spPr bwMode="auto">
          <a:xfrm>
            <a:off x="457200" y="3124200"/>
            <a:ext cx="3729912" cy="3470235"/>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4572000" y="1676400"/>
            <a:ext cx="4219575" cy="4962525"/>
          </a:xfrm>
          <a:prstGeom prst="rect">
            <a:avLst/>
          </a:prstGeom>
          <a:noFill/>
          <a:ln w="9525">
            <a:noFill/>
            <a:miter lim="800000"/>
            <a:headEnd/>
            <a:tailEnd/>
          </a:ln>
          <a:effectLst/>
        </p:spPr>
      </p:pic>
      <p:sp>
        <p:nvSpPr>
          <p:cNvPr id="3" name="Content Placeholder 2"/>
          <p:cNvSpPr>
            <a:spLocks noGrp="1"/>
          </p:cNvSpPr>
          <p:nvPr>
            <p:ph idx="1"/>
          </p:nvPr>
        </p:nvSpPr>
        <p:spPr>
          <a:xfrm>
            <a:off x="228600" y="457200"/>
            <a:ext cx="8686800" cy="2667000"/>
          </a:xfrm>
          <a:solidFill>
            <a:schemeClr val="bg1">
              <a:alpha val="55000"/>
            </a:schemeClr>
          </a:solidFill>
        </p:spPr>
        <p:txBody>
          <a:bodyPr>
            <a:normAutofit/>
          </a:bodyPr>
          <a:lstStyle/>
          <a:p>
            <a:r>
              <a:rPr lang="en-US" dirty="0" smtClean="0"/>
              <a:t>You can still submit a poster proposal</a:t>
            </a:r>
          </a:p>
          <a:p>
            <a:pPr lvl="1"/>
            <a:r>
              <a:rPr lang="en-US" dirty="0" smtClean="0"/>
              <a:t>Deadline: April 5</a:t>
            </a:r>
            <a:r>
              <a:rPr lang="en-US" baseline="30000" dirty="0" smtClean="0"/>
              <a:t>th</a:t>
            </a:r>
            <a:endParaRPr lang="en-US" dirty="0" smtClean="0"/>
          </a:p>
          <a:p>
            <a:pPr lvl="1"/>
            <a:r>
              <a:rPr lang="en-US" dirty="0" smtClean="0"/>
              <a:t>Summary (100 words)</a:t>
            </a:r>
          </a:p>
          <a:p>
            <a:pPr lvl="1"/>
            <a:r>
              <a:rPr lang="en-US" dirty="0" smtClean="0"/>
              <a:t>Abstract (up to 2 pages) – checklist on Posters/SRC Call for Participation page</a:t>
            </a:r>
            <a:endParaRPr lang="en-US" dirty="0" smtClean="0"/>
          </a:p>
        </p:txBody>
      </p:sp>
      <p:sp>
        <p:nvSpPr>
          <p:cNvPr id="6" name="Rectangle 5"/>
          <p:cNvSpPr/>
          <p:nvPr/>
        </p:nvSpPr>
        <p:spPr>
          <a:xfrm>
            <a:off x="1676400" y="4648200"/>
            <a:ext cx="2057400" cy="3048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53000" y="6019800"/>
            <a:ext cx="3200400" cy="3048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rot="16200000" flipH="1">
            <a:off x="3810000" y="5105400"/>
            <a:ext cx="1066800" cy="914400"/>
          </a:xfrm>
          <a:prstGeom prst="straightConnector1">
            <a:avLst/>
          </a:prstGeom>
          <a:ln w="57150">
            <a:solidFill>
              <a:srgbClr val="92D05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4648200" cy="4648200"/>
          </a:xfrm>
          <a:solidFill>
            <a:schemeClr val="bg1">
              <a:alpha val="55000"/>
            </a:schemeClr>
          </a:solidFill>
        </p:spPr>
        <p:txBody>
          <a:bodyPr>
            <a:normAutofit/>
          </a:bodyPr>
          <a:lstStyle/>
          <a:p>
            <a:r>
              <a:rPr lang="en-US" dirty="0" smtClean="0"/>
              <a:t>You can apply </a:t>
            </a:r>
            <a:r>
              <a:rPr lang="en-US" dirty="0" smtClean="0"/>
              <a:t>to be a Hopper (conference helper)</a:t>
            </a:r>
          </a:p>
          <a:p>
            <a:pPr lvl="1"/>
            <a:r>
              <a:rPr lang="en-US" dirty="0" smtClean="0"/>
              <a:t>Free registration for working 2 4-hour shifts</a:t>
            </a:r>
          </a:p>
          <a:p>
            <a:pPr lvl="1"/>
            <a:r>
              <a:rPr lang="en-US" dirty="0" smtClean="0"/>
              <a:t>Must still secure funds for travel, etc.</a:t>
            </a:r>
          </a:p>
          <a:p>
            <a:r>
              <a:rPr lang="en-US" dirty="0" smtClean="0"/>
              <a:t>Applications open in July</a:t>
            </a:r>
          </a:p>
        </p:txBody>
      </p:sp>
      <p:pic>
        <p:nvPicPr>
          <p:cNvPr id="29699" name="Picture 3"/>
          <p:cNvPicPr>
            <a:picLocks noChangeAspect="1" noChangeArrowheads="1"/>
          </p:cNvPicPr>
          <p:nvPr/>
        </p:nvPicPr>
        <p:blipFill>
          <a:blip r:embed="rId3" cstate="print"/>
          <a:srcRect/>
          <a:stretch>
            <a:fillRect/>
          </a:stretch>
        </p:blipFill>
        <p:spPr bwMode="auto">
          <a:xfrm>
            <a:off x="5105400" y="1600200"/>
            <a:ext cx="3729912" cy="3470235"/>
          </a:xfrm>
          <a:prstGeom prst="rect">
            <a:avLst/>
          </a:prstGeom>
          <a:noFill/>
          <a:ln w="9525">
            <a:noFill/>
            <a:miter lim="800000"/>
            <a:headEnd/>
            <a:tailEnd/>
          </a:ln>
        </p:spPr>
      </p:pic>
      <p:sp>
        <p:nvSpPr>
          <p:cNvPr id="7" name="Rectangle 6"/>
          <p:cNvSpPr/>
          <p:nvPr/>
        </p:nvSpPr>
        <p:spPr>
          <a:xfrm>
            <a:off x="6324600" y="4267200"/>
            <a:ext cx="2057400" cy="6096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762000"/>
            <a:ext cx="4953000" cy="1447800"/>
          </a:xfrm>
          <a:solidFill>
            <a:schemeClr val="bg1">
              <a:alpha val="55000"/>
            </a:schemeClr>
          </a:solidFill>
        </p:spPr>
        <p:txBody>
          <a:bodyPr>
            <a:normAutofit/>
          </a:bodyPr>
          <a:lstStyle/>
          <a:p>
            <a:r>
              <a:rPr lang="en-US" dirty="0" smtClean="0"/>
              <a:t>Email Renate </a:t>
            </a:r>
            <a:r>
              <a:rPr lang="en-US" dirty="0" err="1" smtClean="0"/>
              <a:t>Mallus</a:t>
            </a:r>
            <a:endParaRPr lang="en-US" dirty="0" smtClean="0"/>
          </a:p>
          <a:p>
            <a:pPr lvl="1"/>
            <a:r>
              <a:rPr lang="en-US" dirty="0" smtClean="0"/>
              <a:t>(mallus@purdue.edu)</a:t>
            </a:r>
          </a:p>
        </p:txBody>
      </p:sp>
      <p:pic>
        <p:nvPicPr>
          <p:cNvPr id="10" name="Picture 4" descr="Renate Mallus">
            <a:hlinkClick r:id="rId3"/>
          </p:cNvPr>
          <p:cNvPicPr>
            <a:picLocks noChangeAspect="1" noChangeArrowheads="1"/>
          </p:cNvPicPr>
          <p:nvPr/>
        </p:nvPicPr>
        <p:blipFill>
          <a:blip r:embed="rId4" cstate="print"/>
          <a:srcRect/>
          <a:stretch>
            <a:fillRect/>
          </a:stretch>
        </p:blipFill>
        <p:spPr bwMode="auto">
          <a:xfrm>
            <a:off x="5638800" y="533400"/>
            <a:ext cx="2000250" cy="2667000"/>
          </a:xfrm>
          <a:prstGeom prst="rect">
            <a:avLst/>
          </a:prstGeom>
          <a:noFill/>
        </p:spPr>
      </p:pic>
      <p:cxnSp>
        <p:nvCxnSpPr>
          <p:cNvPr id="12" name="Straight Connector 11"/>
          <p:cNvCxnSpPr/>
          <p:nvPr/>
        </p:nvCxnSpPr>
        <p:spPr>
          <a:xfrm>
            <a:off x="1143000" y="1295400"/>
            <a:ext cx="3276600" cy="1588"/>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14" name="5-Point Star 13"/>
          <p:cNvSpPr/>
          <p:nvPr/>
        </p:nvSpPr>
        <p:spPr>
          <a:xfrm>
            <a:off x="4648200" y="914400"/>
            <a:ext cx="457200" cy="381000"/>
          </a:xfrm>
          <a:prstGeom prst="star5">
            <a:avLst/>
          </a:prstGeom>
          <a:solidFill>
            <a:srgbClr val="FFFF00"/>
          </a:solidFill>
          <a:ln w="476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txBox="1">
            <a:spLocks/>
          </p:cNvSpPr>
          <p:nvPr/>
        </p:nvSpPr>
        <p:spPr>
          <a:xfrm>
            <a:off x="228600" y="3505200"/>
            <a:ext cx="8686800" cy="1905000"/>
          </a:xfrm>
          <a:prstGeom prst="rect">
            <a:avLst/>
          </a:prstGeom>
          <a:solidFill>
            <a:schemeClr val="bg1">
              <a:alpha val="55000"/>
            </a:schemeClr>
          </a:solidFill>
        </p:spPr>
        <p:txBody>
          <a:bodyPr vert="horz" lIns="91440" tIns="45720" rIns="91440" bIns="45720" rtlCol="0">
            <a:normAutofit fontScale="92500" lnSpcReduction="10000"/>
          </a:bodyPr>
          <a:lstStyle/>
          <a:p>
            <a:pPr marL="342900" lvl="0" indent="-342900">
              <a:spcBef>
                <a:spcPct val="20000"/>
              </a:spcBef>
              <a:buFont typeface="Arial" pitchFamily="34" charset="0"/>
              <a:buChar char="•"/>
            </a:pPr>
            <a:r>
              <a:rPr lang="en-US" sz="3200" dirty="0" smtClean="0"/>
              <a:t>To increase the chances of receiving travel funds from </a:t>
            </a:r>
            <a:r>
              <a:rPr lang="en-US" sz="3200" dirty="0" smtClean="0"/>
              <a:t>the CS Department, </a:t>
            </a:r>
            <a:r>
              <a:rPr lang="en-US" sz="3200" dirty="0" smtClean="0"/>
              <a:t>a student should apply for a GH scholarship, submit a poster or have submitted something else, or apply to be a Hopper.</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81000"/>
            <a:ext cx="9144000" cy="990600"/>
          </a:xfrm>
          <a:prstGeom prst="rect">
            <a:avLst/>
          </a:prstGeom>
          <a:solidFill>
            <a:srgbClr val="84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Important Dates</a:t>
            </a:r>
            <a:endParaRPr lang="en-US" dirty="0"/>
          </a:p>
        </p:txBody>
      </p:sp>
      <p:sp>
        <p:nvSpPr>
          <p:cNvPr id="3" name="Content Placeholder 2"/>
          <p:cNvSpPr>
            <a:spLocks noGrp="1"/>
          </p:cNvSpPr>
          <p:nvPr>
            <p:ph idx="1"/>
          </p:nvPr>
        </p:nvSpPr>
        <p:spPr>
          <a:xfrm>
            <a:off x="457200" y="1981200"/>
            <a:ext cx="8229600" cy="4114800"/>
          </a:xfrm>
          <a:solidFill>
            <a:schemeClr val="bg1">
              <a:alpha val="55000"/>
            </a:schemeClr>
          </a:solidFill>
        </p:spPr>
        <p:txBody>
          <a:bodyPr>
            <a:normAutofit/>
          </a:bodyPr>
          <a:lstStyle/>
          <a:p>
            <a:r>
              <a:rPr lang="en-US" dirty="0" smtClean="0"/>
              <a:t>April 5</a:t>
            </a:r>
            <a:r>
              <a:rPr lang="en-US" baseline="30000" dirty="0" smtClean="0"/>
              <a:t>th</a:t>
            </a:r>
            <a:r>
              <a:rPr lang="en-US" dirty="0" smtClean="0"/>
              <a:t> – poster proposal deadline</a:t>
            </a:r>
          </a:p>
          <a:p>
            <a:r>
              <a:rPr lang="en-US" dirty="0" smtClean="0"/>
              <a:t>May </a:t>
            </a:r>
            <a:r>
              <a:rPr lang="en-US" dirty="0" smtClean="0"/>
              <a:t>14</a:t>
            </a:r>
            <a:r>
              <a:rPr lang="en-US" baseline="30000" dirty="0" smtClean="0"/>
              <a:t>th</a:t>
            </a:r>
            <a:r>
              <a:rPr lang="en-US" dirty="0" smtClean="0"/>
              <a:t> – scholarship deadline</a:t>
            </a:r>
          </a:p>
          <a:p>
            <a:r>
              <a:rPr lang="en-US" dirty="0" smtClean="0"/>
              <a:t>June 1</a:t>
            </a:r>
            <a:r>
              <a:rPr lang="en-US" baseline="30000" dirty="0" smtClean="0"/>
              <a:t>st</a:t>
            </a:r>
            <a:r>
              <a:rPr lang="en-US" dirty="0" smtClean="0"/>
              <a:t> – registration opens</a:t>
            </a:r>
          </a:p>
          <a:p>
            <a:r>
              <a:rPr lang="en-US" dirty="0" smtClean="0"/>
              <a:t>July 6</a:t>
            </a:r>
            <a:r>
              <a:rPr lang="en-US" baseline="30000" dirty="0" smtClean="0"/>
              <a:t>th</a:t>
            </a:r>
            <a:r>
              <a:rPr lang="en-US" dirty="0" smtClean="0"/>
              <a:t> – Super Early Bird registration deadline</a:t>
            </a:r>
          </a:p>
          <a:p>
            <a:r>
              <a:rPr lang="en-US" dirty="0" smtClean="0"/>
              <a:t>Sept. 9</a:t>
            </a:r>
            <a:r>
              <a:rPr lang="en-US" baseline="30000" dirty="0" smtClean="0"/>
              <a:t>th</a:t>
            </a:r>
            <a:r>
              <a:rPr lang="en-US" dirty="0" smtClean="0"/>
              <a:t> – Early Bird registration deadline</a:t>
            </a:r>
          </a:p>
          <a:p>
            <a:r>
              <a:rPr lang="en-US" dirty="0" smtClean="0"/>
              <a:t>Sept. 24</a:t>
            </a:r>
            <a:r>
              <a:rPr lang="en-US" baseline="30000" dirty="0" smtClean="0"/>
              <a:t>th</a:t>
            </a:r>
            <a:r>
              <a:rPr lang="en-US" dirty="0" smtClean="0"/>
              <a:t> – final registration deadline</a:t>
            </a:r>
          </a:p>
          <a:p>
            <a:r>
              <a:rPr lang="en-US" dirty="0" smtClean="0"/>
              <a:t>Sept. 29</a:t>
            </a:r>
            <a:r>
              <a:rPr lang="en-US" baseline="30000" dirty="0" smtClean="0"/>
              <a:t>th</a:t>
            </a:r>
            <a:r>
              <a:rPr lang="en-US" dirty="0" smtClean="0"/>
              <a:t> – start of conference</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81000"/>
            <a:ext cx="9144000" cy="990600"/>
          </a:xfrm>
          <a:prstGeom prst="rect">
            <a:avLst/>
          </a:prstGeom>
          <a:solidFill>
            <a:srgbClr val="84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Sources</a:t>
            </a:r>
            <a:endParaRPr lang="en-US" dirty="0"/>
          </a:p>
        </p:txBody>
      </p:sp>
      <p:sp>
        <p:nvSpPr>
          <p:cNvPr id="3" name="Content Placeholder 2"/>
          <p:cNvSpPr>
            <a:spLocks noGrp="1"/>
          </p:cNvSpPr>
          <p:nvPr>
            <p:ph idx="1"/>
          </p:nvPr>
        </p:nvSpPr>
        <p:spPr>
          <a:xfrm>
            <a:off x="457200" y="1981200"/>
            <a:ext cx="8229600" cy="4495800"/>
          </a:xfrm>
          <a:solidFill>
            <a:schemeClr val="bg1">
              <a:alpha val="55000"/>
            </a:schemeClr>
          </a:solidFill>
        </p:spPr>
        <p:txBody>
          <a:bodyPr>
            <a:normAutofit/>
          </a:bodyPr>
          <a:lstStyle/>
          <a:p>
            <a:r>
              <a:rPr lang="en-US" dirty="0" smtClean="0"/>
              <a:t>GHC 2010 site: </a:t>
            </a:r>
          </a:p>
          <a:p>
            <a:pPr lvl="1"/>
            <a:r>
              <a:rPr lang="en-US" dirty="0" smtClean="0">
                <a:hlinkClick r:id="rId3"/>
              </a:rPr>
              <a:t>http://gracehopper.org</a:t>
            </a:r>
            <a:endParaRPr lang="en-US" dirty="0" smtClean="0"/>
          </a:p>
          <a:p>
            <a:r>
              <a:rPr lang="en-US" dirty="0" smtClean="0"/>
              <a:t>Grace Hopper:</a:t>
            </a:r>
          </a:p>
          <a:p>
            <a:pPr lvl="1"/>
            <a:r>
              <a:rPr lang="en-US" dirty="0" smtClean="0">
                <a:hlinkClick r:id="rId4"/>
              </a:rPr>
              <a:t>http://en.wikipedia.org/wiki/Grace_Hopper</a:t>
            </a:r>
            <a:endParaRPr lang="en-US" dirty="0" smtClean="0"/>
          </a:p>
          <a:p>
            <a:pPr lvl="1"/>
            <a:r>
              <a:rPr lang="en-US" dirty="0" smtClean="0">
                <a:hlinkClick r:id="rId5"/>
              </a:rPr>
              <a:t>http://gracehopper.org/2010/about/about-grace-hopper/</a:t>
            </a:r>
            <a:endParaRPr lang="en-US" dirty="0" smtClean="0"/>
          </a:p>
          <a:p>
            <a:r>
              <a:rPr lang="en-US" dirty="0" smtClean="0"/>
              <a:t>GHC 2009 </a:t>
            </a:r>
            <a:r>
              <a:rPr lang="en-US" dirty="0" err="1" smtClean="0"/>
              <a:t>Flickr</a:t>
            </a:r>
            <a:r>
              <a:rPr lang="en-US" dirty="0" smtClean="0"/>
              <a:t> group:</a:t>
            </a:r>
          </a:p>
          <a:p>
            <a:pPr lvl="1"/>
            <a:r>
              <a:rPr lang="en-US" dirty="0" smtClean="0">
                <a:hlinkClick r:id="rId6"/>
              </a:rPr>
              <a:t>http://www.flickr.com/groups/ghc2009/pool/</a:t>
            </a:r>
            <a:endParaRPr lang="en-US"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752600"/>
            <a:ext cx="762000" cy="1631216"/>
          </a:xfrm>
          <a:prstGeom prst="rect">
            <a:avLst/>
          </a:prstGeom>
          <a:noFill/>
        </p:spPr>
        <p:txBody>
          <a:bodyPr wrap="square" rtlCol="0">
            <a:spAutoFit/>
          </a:bodyPr>
          <a:lstStyle/>
          <a:p>
            <a:r>
              <a:rPr lang="en-US" sz="10000" dirty="0" smtClean="0"/>
              <a:t>“</a:t>
            </a:r>
            <a:endParaRPr lang="en-US" sz="10000" dirty="0"/>
          </a:p>
        </p:txBody>
      </p:sp>
      <p:sp>
        <p:nvSpPr>
          <p:cNvPr id="4" name="Rectangle 3"/>
          <p:cNvSpPr/>
          <p:nvPr/>
        </p:nvSpPr>
        <p:spPr>
          <a:xfrm>
            <a:off x="0" y="152400"/>
            <a:ext cx="9144000" cy="1600200"/>
          </a:xfrm>
          <a:prstGeom prst="rect">
            <a:avLst/>
          </a:prstGeom>
          <a:solidFill>
            <a:srgbClr val="84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381000"/>
            <a:ext cx="8229600" cy="1143000"/>
          </a:xfrm>
        </p:spPr>
        <p:txBody>
          <a:bodyPr>
            <a:normAutofit fontScale="90000"/>
          </a:bodyPr>
          <a:lstStyle/>
          <a:p>
            <a:r>
              <a:rPr lang="en-US" dirty="0" smtClean="0"/>
              <a:t>Grace Hopper Celebration </a:t>
            </a:r>
            <a:br>
              <a:rPr lang="en-US" dirty="0" smtClean="0"/>
            </a:br>
            <a:r>
              <a:rPr lang="en-US" sz="3100" dirty="0" smtClean="0"/>
              <a:t>of Women in Computing</a:t>
            </a:r>
            <a:endParaRPr lang="en-US" sz="3100" dirty="0"/>
          </a:p>
        </p:txBody>
      </p:sp>
      <p:sp>
        <p:nvSpPr>
          <p:cNvPr id="5" name="Rectangle 4"/>
          <p:cNvSpPr/>
          <p:nvPr/>
        </p:nvSpPr>
        <p:spPr>
          <a:xfrm>
            <a:off x="609600" y="1981200"/>
            <a:ext cx="7848600" cy="4401205"/>
          </a:xfrm>
          <a:prstGeom prst="rect">
            <a:avLst/>
          </a:prstGeom>
          <a:solidFill>
            <a:schemeClr val="bg1">
              <a:alpha val="55000"/>
            </a:schemeClr>
          </a:solidFill>
        </p:spPr>
        <p:txBody>
          <a:bodyPr wrap="square">
            <a:spAutoFit/>
          </a:bodyPr>
          <a:lstStyle/>
          <a:p>
            <a:pPr algn="just"/>
            <a:r>
              <a:rPr lang="en-US" sz="2800" dirty="0" smtClean="0"/>
              <a:t>The Grace Hopper Celebration of Women in Computing is a series of conferences designed to bring the research and career interests of women in computing to the forefront. Presenters are leaders in their respective fields, representing industrial, academic and government communities. Leading researchers present their current work, while special sessions focus on the role of women in today's technology fields, including computer science, information technology, research and engineering.</a:t>
            </a:r>
            <a:endParaRPr lang="en-US" sz="2800" dirty="0"/>
          </a:p>
        </p:txBody>
      </p:sp>
      <p:sp>
        <p:nvSpPr>
          <p:cNvPr id="7" name="TextBox 6"/>
          <p:cNvSpPr txBox="1"/>
          <p:nvPr/>
        </p:nvSpPr>
        <p:spPr>
          <a:xfrm>
            <a:off x="8305800" y="5562600"/>
            <a:ext cx="721672" cy="1569660"/>
          </a:xfrm>
          <a:prstGeom prst="rect">
            <a:avLst/>
          </a:prstGeom>
          <a:noFill/>
        </p:spPr>
        <p:txBody>
          <a:bodyPr wrap="square" rtlCol="0">
            <a:spAutoFit/>
          </a:bodyPr>
          <a:lstStyle/>
          <a:p>
            <a:r>
              <a:rPr lang="en-US" sz="9600" dirty="0" smtClean="0"/>
              <a:t>”</a:t>
            </a:r>
            <a:endParaRPr lang="en-US" dirty="0"/>
          </a:p>
        </p:txBody>
      </p:sp>
      <p:sp>
        <p:nvSpPr>
          <p:cNvPr id="8" name="Rectangle 7"/>
          <p:cNvSpPr/>
          <p:nvPr/>
        </p:nvSpPr>
        <p:spPr>
          <a:xfrm>
            <a:off x="4724400" y="6550223"/>
            <a:ext cx="4419600" cy="307777"/>
          </a:xfrm>
          <a:prstGeom prst="rect">
            <a:avLst/>
          </a:prstGeom>
          <a:solidFill>
            <a:schemeClr val="bg1">
              <a:alpha val="55000"/>
            </a:schemeClr>
          </a:solidFill>
        </p:spPr>
        <p:txBody>
          <a:bodyPr wrap="square">
            <a:spAutoFit/>
          </a:bodyPr>
          <a:lstStyle/>
          <a:p>
            <a:pPr algn="r"/>
            <a:r>
              <a:rPr lang="en-US" sz="1400" i="1" dirty="0" smtClean="0"/>
              <a:t>Grace Hopper Conference website: http://gracehopper.org</a:t>
            </a:r>
            <a:endParaRPr lang="en-US" sz="1400" i="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6146" name="Picture 2" descr="http://farm3.static.flickr.com/2668/3989625800_d3bd602ba3_b.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438400"/>
            <a:ext cx="9144000" cy="1600200"/>
          </a:xfrm>
          <a:prstGeom prst="rect">
            <a:avLst/>
          </a:prstGeom>
          <a:solidFill>
            <a:srgbClr val="84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533400" y="26670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Who</a:t>
            </a:r>
            <a:r>
              <a:rPr kumimoji="0" lang="en-US" sz="4400" b="0" i="0" u="none" strike="noStrike" kern="1200" cap="none" spc="0" normalizeH="0" noProof="0" dirty="0" smtClean="0">
                <a:ln>
                  <a:noFill/>
                </a:ln>
                <a:solidFill>
                  <a:schemeClr val="tx1"/>
                </a:solidFill>
                <a:effectLst/>
                <a:uLnTx/>
                <a:uFillTx/>
                <a:latin typeface="+mj-lt"/>
                <a:ea typeface="+mj-ea"/>
                <a:cs typeface="+mj-cs"/>
              </a:rPr>
              <a:t> is Grace Hopper?</a:t>
            </a: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95400"/>
            <a:ext cx="9144000" cy="762000"/>
          </a:xfrm>
          <a:solidFill>
            <a:schemeClr val="bg1">
              <a:alpha val="55000"/>
            </a:schemeClr>
          </a:solidFill>
        </p:spPr>
        <p:txBody>
          <a:bodyPr>
            <a:normAutofit/>
          </a:bodyPr>
          <a:lstStyle/>
          <a:p>
            <a:pPr>
              <a:buNone/>
            </a:pPr>
            <a:r>
              <a:rPr lang="en-US" dirty="0" smtClean="0"/>
              <a:t>	Rear Admiral Grace Murray Hopper </a:t>
            </a:r>
          </a:p>
          <a:p>
            <a:endParaRPr lang="en-US" dirty="0" smtClean="0"/>
          </a:p>
        </p:txBody>
      </p:sp>
      <p:pic>
        <p:nvPicPr>
          <p:cNvPr id="1030" name="Picture 6"/>
          <p:cNvPicPr>
            <a:picLocks noChangeAspect="1" noChangeArrowheads="1"/>
          </p:cNvPicPr>
          <p:nvPr/>
        </p:nvPicPr>
        <p:blipFill>
          <a:blip r:embed="rId3" cstate="print"/>
          <a:srcRect/>
          <a:stretch>
            <a:fillRect/>
          </a:stretch>
        </p:blipFill>
        <p:spPr bwMode="auto">
          <a:xfrm>
            <a:off x="0" y="2362200"/>
            <a:ext cx="9144000" cy="1876425"/>
          </a:xfrm>
          <a:prstGeom prst="rect">
            <a:avLst/>
          </a:prstGeom>
          <a:noFill/>
          <a:ln w="9525">
            <a:noFill/>
            <a:miter lim="800000"/>
            <a:headEnd/>
            <a:tailEnd/>
          </a:ln>
        </p:spPr>
      </p:pic>
      <p:sp>
        <p:nvSpPr>
          <p:cNvPr id="11" name="Content Placeholder 2"/>
          <p:cNvSpPr txBox="1">
            <a:spLocks/>
          </p:cNvSpPr>
          <p:nvPr/>
        </p:nvSpPr>
        <p:spPr>
          <a:xfrm>
            <a:off x="0" y="4572000"/>
            <a:ext cx="9144000" cy="762000"/>
          </a:xfrm>
          <a:prstGeom prst="rect">
            <a:avLst/>
          </a:prstGeom>
          <a:solidFill>
            <a:schemeClr val="bg1">
              <a:alpha val="55000"/>
            </a:schemeClr>
          </a:solidFill>
        </p:spPr>
        <p:txBody>
          <a:bodyPr vert="horz" lIns="91440" tIns="45720" rIns="91440" bIns="45720" rtlCol="0">
            <a:normAutofit/>
          </a:bodyPr>
          <a:lstStyle/>
          <a:p>
            <a:pPr marL="342900" indent="-342900">
              <a:spcBef>
                <a:spcPct val="20000"/>
              </a:spcBef>
            </a:pPr>
            <a:r>
              <a:rPr lang="en-US" sz="3200" dirty="0"/>
              <a:t>	Credited with popularizing the term “debugging”</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2" name="Rectangle 11"/>
          <p:cNvSpPr/>
          <p:nvPr/>
        </p:nvSpPr>
        <p:spPr>
          <a:xfrm>
            <a:off x="8229600" y="6550223"/>
            <a:ext cx="914400" cy="307777"/>
          </a:xfrm>
          <a:prstGeom prst="rect">
            <a:avLst/>
          </a:prstGeom>
          <a:solidFill>
            <a:schemeClr val="bg1">
              <a:alpha val="55000"/>
            </a:schemeClr>
          </a:solidFill>
        </p:spPr>
        <p:txBody>
          <a:bodyPr wrap="square">
            <a:spAutoFit/>
          </a:bodyPr>
          <a:lstStyle/>
          <a:p>
            <a:pPr algn="r"/>
            <a:r>
              <a:rPr lang="en-US" sz="1400" i="1" dirty="0" smtClean="0"/>
              <a:t>Wikipedia</a:t>
            </a:r>
            <a:endParaRPr lang="en-US" sz="1400" i="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981200"/>
            <a:ext cx="5791200" cy="3352800"/>
          </a:xfrm>
          <a:solidFill>
            <a:schemeClr val="bg1">
              <a:alpha val="55000"/>
            </a:schemeClr>
          </a:solidFill>
        </p:spPr>
        <p:txBody>
          <a:bodyPr>
            <a:normAutofit/>
          </a:bodyPr>
          <a:lstStyle/>
          <a:p>
            <a:r>
              <a:rPr lang="en-US" dirty="0" smtClean="0"/>
              <a:t>Helped develop UNIVAC I</a:t>
            </a:r>
          </a:p>
          <a:p>
            <a:r>
              <a:rPr lang="en-US" dirty="0" smtClean="0"/>
              <a:t>Developed the first compiler</a:t>
            </a:r>
          </a:p>
          <a:p>
            <a:r>
              <a:rPr lang="en-US" dirty="0" smtClean="0"/>
              <a:t>Interest: transition from English to machine instructions</a:t>
            </a:r>
          </a:p>
          <a:p>
            <a:r>
              <a:rPr lang="en-US" dirty="0" smtClean="0"/>
              <a:t>Contributed to COBOL </a:t>
            </a:r>
          </a:p>
          <a:p>
            <a:pPr lvl="1"/>
            <a:r>
              <a:rPr lang="en-US" dirty="0" smtClean="0"/>
              <a:t>“Grandma COBOL”</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6553200" y="533400"/>
            <a:ext cx="2133600" cy="5915891"/>
          </a:xfrm>
          <a:prstGeom prst="rect">
            <a:avLst/>
          </a:prstGeom>
          <a:noFill/>
          <a:ln w="9525">
            <a:noFill/>
            <a:miter lim="800000"/>
            <a:headEnd/>
            <a:tailEnd/>
          </a:ln>
        </p:spPr>
      </p:pic>
      <p:sp>
        <p:nvSpPr>
          <p:cNvPr id="5" name="Rectangle 4"/>
          <p:cNvSpPr/>
          <p:nvPr/>
        </p:nvSpPr>
        <p:spPr>
          <a:xfrm>
            <a:off x="7086600" y="6550223"/>
            <a:ext cx="2057400" cy="307777"/>
          </a:xfrm>
          <a:prstGeom prst="rect">
            <a:avLst/>
          </a:prstGeom>
          <a:solidFill>
            <a:schemeClr val="bg1">
              <a:alpha val="55000"/>
            </a:schemeClr>
          </a:solidFill>
        </p:spPr>
        <p:txBody>
          <a:bodyPr wrap="square">
            <a:spAutoFit/>
          </a:bodyPr>
          <a:lstStyle/>
          <a:p>
            <a:pPr algn="r"/>
            <a:r>
              <a:rPr lang="en-US" sz="1400" i="1" dirty="0" smtClean="0"/>
              <a:t>Wikipedia, GHC website</a:t>
            </a:r>
            <a:endParaRPr lang="en-US" sz="1400" i="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09800"/>
            <a:ext cx="4572000" cy="3429000"/>
          </a:xfrm>
          <a:solidFill>
            <a:schemeClr val="bg1">
              <a:alpha val="55000"/>
            </a:schemeClr>
          </a:solidFill>
        </p:spPr>
        <p:txBody>
          <a:bodyPr/>
          <a:lstStyle/>
          <a:p>
            <a:r>
              <a:rPr lang="en-US" dirty="0" smtClean="0"/>
              <a:t>Atlanta, GA</a:t>
            </a:r>
          </a:p>
          <a:p>
            <a:r>
              <a:rPr lang="en-US" dirty="0" smtClean="0"/>
              <a:t>September 28 – October 2</a:t>
            </a:r>
          </a:p>
          <a:p>
            <a:pPr lvl="1"/>
            <a:r>
              <a:rPr lang="en-US" dirty="0" smtClean="0"/>
              <a:t>(Wednesday to Saturday)</a:t>
            </a:r>
          </a:p>
          <a:p>
            <a:r>
              <a:rPr lang="en-US" dirty="0" smtClean="0"/>
              <a:t>Theme: “Collaborating Across Boundaries”</a:t>
            </a:r>
          </a:p>
        </p:txBody>
      </p:sp>
      <p:pic>
        <p:nvPicPr>
          <p:cNvPr id="18434" name="Picture 2"/>
          <p:cNvPicPr>
            <a:picLocks noChangeAspect="1" noChangeArrowheads="1"/>
          </p:cNvPicPr>
          <p:nvPr/>
        </p:nvPicPr>
        <p:blipFill>
          <a:blip r:embed="rId3" cstate="print"/>
          <a:srcRect/>
          <a:stretch>
            <a:fillRect/>
          </a:stretch>
        </p:blipFill>
        <p:spPr bwMode="auto">
          <a:xfrm>
            <a:off x="4866753" y="1295400"/>
            <a:ext cx="4277247" cy="5562600"/>
          </a:xfrm>
          <a:prstGeom prst="rect">
            <a:avLst/>
          </a:prstGeom>
          <a:noFill/>
          <a:ln w="9525">
            <a:noFill/>
            <a:miter lim="800000"/>
            <a:headEnd/>
            <a:tailEnd/>
          </a:ln>
        </p:spPr>
      </p:pic>
      <p:sp>
        <p:nvSpPr>
          <p:cNvPr id="6" name="Rectangle 5"/>
          <p:cNvSpPr/>
          <p:nvPr/>
        </p:nvSpPr>
        <p:spPr>
          <a:xfrm>
            <a:off x="0" y="381000"/>
            <a:ext cx="9144000" cy="990600"/>
          </a:xfrm>
          <a:prstGeom prst="rect">
            <a:avLst/>
          </a:prstGeom>
          <a:solidFill>
            <a:srgbClr val="84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GHC 2010</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438400"/>
            <a:ext cx="9144000" cy="1600200"/>
          </a:xfrm>
          <a:prstGeom prst="rect">
            <a:avLst/>
          </a:prstGeom>
          <a:solidFill>
            <a:srgbClr val="84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667000"/>
            <a:ext cx="8229600" cy="1143000"/>
          </a:xfrm>
        </p:spPr>
        <p:txBody>
          <a:bodyPr/>
          <a:lstStyle/>
          <a:p>
            <a:r>
              <a:rPr lang="en-US" dirty="0" smtClean="0"/>
              <a:t>Why should I go?</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TotalTime>
  <Words>557</Words>
  <Application>Microsoft Office PowerPoint</Application>
  <PresentationFormat>On-screen Show (4:3)</PresentationFormat>
  <Paragraphs>115</Paragraphs>
  <Slides>25</Slides>
  <Notes>25</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Computer Science Women’s Network  presents</vt:lpstr>
      <vt:lpstr>What’s GHC?</vt:lpstr>
      <vt:lpstr>Grace Hopper Celebration  of Women in Computing</vt:lpstr>
      <vt:lpstr>Slide 4</vt:lpstr>
      <vt:lpstr>Slide 5</vt:lpstr>
      <vt:lpstr>Slide 6</vt:lpstr>
      <vt:lpstr>Slide 7</vt:lpstr>
      <vt:lpstr>GHC 2010</vt:lpstr>
      <vt:lpstr>Why should I go?</vt:lpstr>
      <vt:lpstr>Slide 10</vt:lpstr>
      <vt:lpstr>Slide 11</vt:lpstr>
      <vt:lpstr>Networking</vt:lpstr>
      <vt:lpstr>Research: New Investigators</vt:lpstr>
      <vt:lpstr>Research: Panels</vt:lpstr>
      <vt:lpstr>Research: Poster Session</vt:lpstr>
      <vt:lpstr>Learning</vt:lpstr>
      <vt:lpstr>Involvement</vt:lpstr>
      <vt:lpstr>How do I get there?</vt:lpstr>
      <vt:lpstr>Slide 19</vt:lpstr>
      <vt:lpstr>Slide 20</vt:lpstr>
      <vt:lpstr>Slide 21</vt:lpstr>
      <vt:lpstr>Slide 22</vt:lpstr>
      <vt:lpstr>Slide 23</vt:lpstr>
      <vt:lpstr>Important Dates</vt:lpstr>
      <vt:lpstr>Sources</vt:lpstr>
    </vt:vector>
  </TitlesOfParts>
  <Company>Department of Computer Sciences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lstuart</dc:creator>
  <cp:lastModifiedBy>Valued Acer Customer</cp:lastModifiedBy>
  <cp:revision>22</cp:revision>
  <dcterms:created xsi:type="dcterms:W3CDTF">2010-03-29T21:21:23Z</dcterms:created>
  <dcterms:modified xsi:type="dcterms:W3CDTF">2010-04-01T04:24:17Z</dcterms:modified>
</cp:coreProperties>
</file>